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6E6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8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1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88BF7D1-2883-48D6-B961-4066AA2950D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6C14E59A-DEFB-4D9A-B374-013164191BA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DF9EBD8-F690-41A8-A9AA-A78777F96A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785657A-73B8-49E6-A475-C6CF3FC5B2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CEAD08A-BA66-44CD-961B-CBA3407994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099941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A59FC35-55FE-4DD0-978B-E35F583E36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B00BA320-3E54-4F9D-853E-6C11A18FFB2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5B352DF-2F0B-4157-99DF-6A6942C270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AFA6EB6-1044-4A5D-8AFB-CEF1B29EF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1AF73-C006-425A-B8B7-BC9CE2259BD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6965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8AE0A943-3115-48BE-9634-F3F87E9D367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E27D9D53-1913-44DF-A90F-FCCA9789503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0A02EE4-CD95-429D-8CCF-E930A37C70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EAB0773-44CC-431F-AF3B-852911FD48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B879A39-988C-4395-AA49-7F20D22EA2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460208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AFA5B24-04D9-468B-9D10-3CE1A16CCF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A0518EA4-6F63-44D8-97B8-BF79B3F1D0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CD264EF5-DA40-4CA3-879C-1D74952F3B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16AF033-D04D-4753-82D5-70A28A9E3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65066C0-ADFB-48A8-937F-D6DD8F2EAE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599713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581387E0-ECF6-4666-A277-AFA199F1235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E0E2D3C-9BE2-4DCD-BF12-E2DC199EA5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0027704D-6360-44EF-A709-C41C181B8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1E87CFFA-6B76-4A6B-9426-D1F36A30112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C23C3B8-884A-4A98-9EFB-E8FAE353BB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99008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430CFAA-6435-41E8-A2CE-474488E45A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1BD44B6C-D34B-4669-AA0B-8C27AF7CA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F342B4B5-E133-4F31-BFAB-7AB183E6635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1FC8A8C-5066-4A29-BF00-EA9133940CA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D065F0E-8987-43EE-B44D-D12CA6331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C4AD613-26B2-43FE-80D4-B830DC6AC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709153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532CAD6-3A77-49A9-8AF8-83A9A43DC0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573FAC3-FED6-4D88-B7E7-92C81C17760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0DB0BC53-4FE4-4B00-8FAF-C572765D4EA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C2DE4D26-D030-4130-BB18-466EFF5F4C7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0CEB96F1-D385-483C-88CC-63C6EAE4E397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8BE488FE-B129-41C6-9036-585A8C02A4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44BD4BFE-41C5-4F00-9B83-1F0A1BFC99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05D87F12-61DA-4B5B-8741-8BC89BE9CC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06270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AAA2CA3-F5AF-4716-A964-4C8E4C6F81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11F357CE-0BF9-4442-B822-009E5E6C5D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B69AB856-350B-4224-A7E7-598D7389B1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949DD022-739E-46D7-974C-A1AE5F3A90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682953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017DA3B7-ED71-4EF4-A8BD-51EA301CCB1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7C70F9BC-8603-4735-BC0F-02FBE6EB17D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42BCD5D2-ED4F-4867-9884-68E41B0142A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371485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20A84FC-AFFD-4D19-8A47-F54F15CF761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F50AFB27-6C1C-46F7-BDA9-5A4D5939B1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69980510-7478-4C90-8069-5E2B93FEBC7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1CBE6B04-5E9A-4216-9C1D-A6F3CA781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E504ADFE-3B52-4626-9156-A22171A6A4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07EE257-4A96-413B-B0B5-6DC00FA636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0688752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119E8E99-5456-46D3-A056-6C0E62E19ED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657C6D-6327-4082-B7E8-D8D7B2B6859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336B83F3-40D9-4892-95B3-32A80E3D895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269AE46B-D9F6-471F-BB06-2510160804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971E9570-974E-429D-8A33-2E08335DC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DDEEBD9-BD6F-4D7A-842C-F35FDD162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793091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C67A4B9E-5BB5-4FFB-8D95-1EE3564B082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80F2BCE-234A-43B2-BE32-41C12D5D9C5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9E03F9A-90E6-4CF2-BA52-85CCC93F490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0AB41F9-E277-4363-968B-A480A9C03B6A}" type="datetimeFigureOut">
              <a:rPr kumimoji="1" lang="ja-JP" altLang="en-US" smtClean="0"/>
              <a:t>2023/1/19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3F26733-EB09-47BA-9812-F64A6531D3C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AFF5FD5-818A-4C9E-B155-F057E77D163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DBABB-4053-44CA-AA2A-3C1273474DA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27700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6B2011-C250-4C7C-8DA9-B8348AAE4BC8}"/>
              </a:ext>
            </a:extLst>
          </p:cNvPr>
          <p:cNvSpPr txBox="1"/>
          <p:nvPr/>
        </p:nvSpPr>
        <p:spPr>
          <a:xfrm>
            <a:off x="92803" y="87672"/>
            <a:ext cx="43396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u="sng" dirty="0"/>
              <a:t>貸与奨学金　収入と支出の報告イメージ</a:t>
            </a:r>
            <a:endParaRPr kumimoji="1" lang="ja-JP" altLang="en-US" u="sng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BFFEAC4-3600-42DB-991D-0B918FFC004D}"/>
              </a:ext>
            </a:extLst>
          </p:cNvPr>
          <p:cNvSpPr txBox="1"/>
          <p:nvPr/>
        </p:nvSpPr>
        <p:spPr>
          <a:xfrm>
            <a:off x="161732" y="457004"/>
            <a:ext cx="420179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200" dirty="0"/>
              <a:t>例）学部</a:t>
            </a:r>
            <a:r>
              <a:rPr lang="en-US" altLang="ja-JP" sz="1200" dirty="0"/>
              <a:t>4</a:t>
            </a:r>
            <a:r>
              <a:rPr lang="ja-JP" altLang="en-US" sz="1200" dirty="0"/>
              <a:t>年生かつ自宅外通学の場合</a:t>
            </a:r>
            <a:endParaRPr lang="en-US" altLang="ja-JP" sz="1200" dirty="0"/>
          </a:p>
          <a:p>
            <a:r>
              <a:rPr lang="ja-JP" altLang="en-US" sz="1200" dirty="0"/>
              <a:t>本年度入学者以外は収入と支出は</a:t>
            </a:r>
            <a:r>
              <a:rPr lang="en-US" altLang="ja-JP" sz="1200" dirty="0"/>
              <a:t>12</a:t>
            </a:r>
            <a:r>
              <a:rPr lang="ja-JP" altLang="en-US" sz="1200" dirty="0"/>
              <a:t>か月で算出します。</a:t>
            </a:r>
            <a:endParaRPr kumimoji="1" lang="ja-JP" altLang="en-US" sz="1200" dirty="0"/>
          </a:p>
        </p:txBody>
      </p:sp>
      <p:graphicFrame>
        <p:nvGraphicFramePr>
          <p:cNvPr id="7" name="表 6">
            <a:extLst>
              <a:ext uri="{FF2B5EF4-FFF2-40B4-BE49-F238E27FC236}">
                <a16:creationId xmlns:a16="http://schemas.microsoft.com/office/drawing/2014/main" id="{A06BC810-08CD-4A26-8DEF-0D6A7F651A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872303"/>
              </p:ext>
            </p:extLst>
          </p:nvPr>
        </p:nvGraphicFramePr>
        <p:xfrm>
          <a:off x="193150" y="1022050"/>
          <a:ext cx="6702950" cy="208205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48681">
                  <a:extLst>
                    <a:ext uri="{9D8B030D-6E8A-4147-A177-3AD203B41FA5}">
                      <a16:colId xmlns:a16="http://schemas.microsoft.com/office/drawing/2014/main" val="4012319952"/>
                    </a:ext>
                  </a:extLst>
                </a:gridCol>
                <a:gridCol w="885215">
                  <a:extLst>
                    <a:ext uri="{9D8B030D-6E8A-4147-A177-3AD203B41FA5}">
                      <a16:colId xmlns:a16="http://schemas.microsoft.com/office/drawing/2014/main" val="1307858756"/>
                    </a:ext>
                  </a:extLst>
                </a:gridCol>
                <a:gridCol w="2869054">
                  <a:extLst>
                    <a:ext uri="{9D8B030D-6E8A-4147-A177-3AD203B41FA5}">
                      <a16:colId xmlns:a16="http://schemas.microsoft.com/office/drawing/2014/main" val="3971645118"/>
                    </a:ext>
                  </a:extLst>
                </a:gridCol>
              </a:tblGrid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あなたの収入の種類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金額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内訳等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266657136"/>
                  </a:ext>
                </a:extLst>
              </a:tr>
              <a:tr h="42751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１）家庭からの給付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60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5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か月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2895150686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２）日本学生支援機構の奨学金（自動表示）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84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第一種月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4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+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第二種月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3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万円）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か月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163784055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３）日本学生支援機構以外の奨学金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4085281896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４）アルバイト等収入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24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2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か月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547714122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５）その他（貯蓄等の取崩額・臨時収入等）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30609053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★収入合計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168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465879"/>
                  </a:ext>
                </a:extLst>
              </a:tr>
            </a:tbl>
          </a:graphicData>
        </a:graphic>
      </p:graphicFrame>
      <p:graphicFrame>
        <p:nvGraphicFramePr>
          <p:cNvPr id="9" name="表 8">
            <a:extLst>
              <a:ext uri="{FF2B5EF4-FFF2-40B4-BE49-F238E27FC236}">
                <a16:creationId xmlns:a16="http://schemas.microsoft.com/office/drawing/2014/main" id="{76BF6FB3-50B9-49BD-A21F-2987517A899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64434155"/>
              </p:ext>
            </p:extLst>
          </p:nvPr>
        </p:nvGraphicFramePr>
        <p:xfrm>
          <a:off x="193150" y="3289134"/>
          <a:ext cx="6741050" cy="259984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58409">
                  <a:extLst>
                    <a:ext uri="{9D8B030D-6E8A-4147-A177-3AD203B41FA5}">
                      <a16:colId xmlns:a16="http://schemas.microsoft.com/office/drawing/2014/main" val="4012319952"/>
                    </a:ext>
                  </a:extLst>
                </a:gridCol>
                <a:gridCol w="865759">
                  <a:extLst>
                    <a:ext uri="{9D8B030D-6E8A-4147-A177-3AD203B41FA5}">
                      <a16:colId xmlns:a16="http://schemas.microsoft.com/office/drawing/2014/main" val="1307858756"/>
                    </a:ext>
                  </a:extLst>
                </a:gridCol>
                <a:gridCol w="2916882">
                  <a:extLst>
                    <a:ext uri="{9D8B030D-6E8A-4147-A177-3AD203B41FA5}">
                      <a16:colId xmlns:a16="http://schemas.microsoft.com/office/drawing/2014/main" val="3971645118"/>
                    </a:ext>
                  </a:extLst>
                </a:gridCol>
              </a:tblGrid>
              <a:tr h="3395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あなたの</a:t>
                      </a:r>
                      <a:r>
                        <a:rPr kumimoji="1" lang="ja-JP" altLang="en-US" sz="1100" b="1" u="none" strike="noStrike" kern="1200" dirty="0">
                          <a:solidFill>
                            <a:schemeClr val="lt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支出</a:t>
                      </a:r>
                      <a:r>
                        <a:rPr lang="ja-JP" altLang="en-US" sz="1100" u="none" strike="noStrike" dirty="0">
                          <a:effectLst/>
                        </a:rPr>
                        <a:t>の種類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金額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内訳等（合計時一万円未満は切り捨て）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266657136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１）学費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53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>
                          <a:effectLst/>
                        </a:rPr>
                        <a:t>（授業料減免無しの場合）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/>
                </a:tc>
                <a:extLst>
                  <a:ext uri="{0D108BD9-81ED-4DB2-BD59-A6C34878D82A}">
                    <a16:rowId xmlns:a16="http://schemas.microsoft.com/office/drawing/2014/main" val="2895150686"/>
                  </a:ext>
                </a:extLst>
              </a:tr>
              <a:tr h="30285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２）修学費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163784055"/>
                  </a:ext>
                </a:extLst>
              </a:tr>
              <a:tr h="30285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３）家賃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51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</a:rPr>
                        <a:t>4.3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</a:rPr>
                        <a:t>か月＝</a:t>
                      </a:r>
                      <a:r>
                        <a:rPr lang="en-US" altLang="ja-JP" sz="1100" u="none" strike="noStrike" dirty="0">
                          <a:effectLst/>
                        </a:rPr>
                        <a:t>51.6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4085281896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４）食費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24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</a:rPr>
                        <a:t>2.0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</a:rPr>
                        <a:t>か月＝</a:t>
                      </a:r>
                      <a:r>
                        <a:rPr lang="en-US" altLang="ja-JP" sz="1100" u="none" strike="noStrike" dirty="0">
                          <a:effectLst/>
                        </a:rPr>
                        <a:t>18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3547714122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５）光熱水料通信費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月</a:t>
                      </a:r>
                      <a:r>
                        <a:rPr lang="en-US" altLang="ja-JP" sz="1100" u="none" strike="noStrike" dirty="0">
                          <a:effectLst/>
                        </a:rPr>
                        <a:t>1.3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</a:rPr>
                        <a:t>×12</a:t>
                      </a:r>
                      <a:r>
                        <a:rPr lang="ja-JP" altLang="en-US" sz="1100" u="none" strike="noStrike" dirty="0">
                          <a:effectLst/>
                        </a:rPr>
                        <a:t>か月＝</a:t>
                      </a:r>
                      <a:r>
                        <a:rPr lang="en-US" altLang="ja-JP" sz="1100" u="none" strike="noStrike" dirty="0">
                          <a:effectLst/>
                        </a:rPr>
                        <a:t>15.6</a:t>
                      </a:r>
                      <a:r>
                        <a:rPr lang="ja-JP" altLang="en-US" sz="1100" u="none" strike="noStrike" dirty="0">
                          <a:effectLst/>
                        </a:rPr>
                        <a:t>万円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673048629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６）その他（医療費、娯楽・し好費等）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130609053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７）機関保証制度の保証料（自動表示）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（人的保証の場合）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extLst>
                  <a:ext uri="{0D108BD9-81ED-4DB2-BD59-A6C34878D82A}">
                    <a16:rowId xmlns:a16="http://schemas.microsoft.com/office/drawing/2014/main" val="655072308"/>
                  </a:ext>
                </a:extLst>
              </a:tr>
              <a:tr h="2757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游ゴシック" panose="020B0400000000000000" pitchFamily="50" charset="-128"/>
                          <a:ea typeface="游ゴシック" panose="020B0400000000000000" pitchFamily="50" charset="-128"/>
                        </a:rPr>
                        <a:t>☆支出合計</a:t>
                      </a: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</a:rPr>
                        <a:t>160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l" fontAlgn="ctr"/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324465879"/>
                  </a:ext>
                </a:extLst>
              </a:tr>
            </a:tbl>
          </a:graphicData>
        </a:graphic>
      </p:graphicFrame>
      <p:graphicFrame>
        <p:nvGraphicFramePr>
          <p:cNvPr id="14" name="表 13">
            <a:extLst>
              <a:ext uri="{FF2B5EF4-FFF2-40B4-BE49-F238E27FC236}">
                <a16:creationId xmlns:a16="http://schemas.microsoft.com/office/drawing/2014/main" id="{7BDC5F82-7246-4106-9A7E-977DF47979DB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41786099"/>
              </p:ext>
            </p:extLst>
          </p:nvPr>
        </p:nvGraphicFramePr>
        <p:xfrm>
          <a:off x="175241" y="6116517"/>
          <a:ext cx="3824168" cy="33959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18">
                  <a:extLst>
                    <a:ext uri="{9D8B030D-6E8A-4147-A177-3AD203B41FA5}">
                      <a16:colId xmlns:a16="http://schemas.microsoft.com/office/drawing/2014/main" val="4012319952"/>
                    </a:ext>
                  </a:extLst>
                </a:gridCol>
                <a:gridCol w="847850">
                  <a:extLst>
                    <a:ext uri="{9D8B030D-6E8A-4147-A177-3AD203B41FA5}">
                      <a16:colId xmlns:a16="http://schemas.microsoft.com/office/drawing/2014/main" val="1307858756"/>
                    </a:ext>
                  </a:extLst>
                </a:gridCol>
              </a:tblGrid>
              <a:tr h="33959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</a:rPr>
                        <a:t>★収入合計 －</a:t>
                      </a:r>
                      <a:r>
                        <a:rPr lang="en-US" altLang="ja-JP" sz="1100" u="none" strike="noStrike" dirty="0">
                          <a:effectLst/>
                        </a:rPr>
                        <a:t> </a:t>
                      </a:r>
                      <a:r>
                        <a:rPr lang="ja-JP" altLang="en-US" sz="1100" u="none" strike="noStrike" dirty="0">
                          <a:effectLst/>
                        </a:rPr>
                        <a:t>☆支出合計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(</a:t>
                      </a:r>
                      <a:r>
                        <a:rPr lang="ja-JP" altLang="en-US" sz="1100" u="none" strike="noStrike" dirty="0">
                          <a:effectLst/>
                          <a:latin typeface="+mn-lt"/>
                        </a:rPr>
                        <a:t>万円</a:t>
                      </a:r>
                      <a:r>
                        <a:rPr lang="en-US" altLang="ja-JP" sz="1100" u="none" strike="noStrike" dirty="0">
                          <a:effectLst/>
                          <a:latin typeface="+mn-lt"/>
                        </a:rPr>
                        <a:t>)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solidFill>
                            <a:schemeClr val="tx1"/>
                          </a:solidFill>
                          <a:effectLst/>
                        </a:rPr>
                        <a:t>8</a:t>
                      </a:r>
                      <a:endParaRPr lang="ja-JP" altLang="en-US" sz="1100" b="0" i="0" u="none" strike="noStrike" dirty="0">
                        <a:solidFill>
                          <a:schemeClr val="tx1"/>
                        </a:solidFill>
                        <a:effectLst/>
                        <a:latin typeface="游ゴシック" panose="020B0400000000000000" pitchFamily="50" charset="-128"/>
                        <a:ea typeface="游ゴシック" panose="020B0400000000000000" pitchFamily="50" charset="-128"/>
                      </a:endParaRPr>
                    </a:p>
                  </a:txBody>
                  <a:tcPr marL="72000" marR="72000" marT="36000" marB="36000"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66657136"/>
                  </a:ext>
                </a:extLst>
              </a:tr>
            </a:tbl>
          </a:graphicData>
        </a:graphic>
      </p:graphicFrame>
      <p:sp>
        <p:nvSpPr>
          <p:cNvPr id="19" name="右中かっこ 18">
            <a:extLst>
              <a:ext uri="{FF2B5EF4-FFF2-40B4-BE49-F238E27FC236}">
                <a16:creationId xmlns:a16="http://schemas.microsoft.com/office/drawing/2014/main" id="{CD21A189-ED7A-4000-B6F9-51B729072C84}"/>
              </a:ext>
            </a:extLst>
          </p:cNvPr>
          <p:cNvSpPr/>
          <p:nvPr/>
        </p:nvSpPr>
        <p:spPr>
          <a:xfrm>
            <a:off x="6939721" y="1336205"/>
            <a:ext cx="116732" cy="707886"/>
          </a:xfrm>
          <a:prstGeom prst="rightBrac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2" name="吹き出し: 線 21">
            <a:extLst>
              <a:ext uri="{FF2B5EF4-FFF2-40B4-BE49-F238E27FC236}">
                <a16:creationId xmlns:a16="http://schemas.microsoft.com/office/drawing/2014/main" id="{FA5F147E-9CE6-462F-8789-C9084FECCB21}"/>
              </a:ext>
            </a:extLst>
          </p:cNvPr>
          <p:cNvSpPr/>
          <p:nvPr/>
        </p:nvSpPr>
        <p:spPr>
          <a:xfrm>
            <a:off x="7220923" y="3229054"/>
            <a:ext cx="4780976" cy="919089"/>
          </a:xfrm>
          <a:prstGeom prst="borderCallout1">
            <a:avLst>
              <a:gd name="adj1" fmla="val 52947"/>
              <a:gd name="adj2" fmla="val -36"/>
              <a:gd name="adj3" fmla="val 56894"/>
              <a:gd name="adj4" fmla="val -6227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>
            <a:spAutoFit/>
          </a:bodyPr>
          <a:lstStyle/>
          <a:p>
            <a:r>
              <a:rPr lang="ja-JP" altLang="en-US" sz="1100" dirty="0"/>
              <a:t>授業料満額は</a:t>
            </a:r>
            <a:r>
              <a:rPr lang="en-US" altLang="ja-JP" sz="1100" dirty="0"/>
              <a:t>1</a:t>
            </a:r>
            <a:r>
              <a:rPr lang="ja-JP" altLang="en-US" sz="1100" dirty="0"/>
              <a:t>万円未満切り捨てで「</a:t>
            </a:r>
            <a:r>
              <a:rPr lang="en-US" altLang="ja-JP" sz="1100" dirty="0">
                <a:solidFill>
                  <a:srgbClr val="C00000"/>
                </a:solidFill>
              </a:rPr>
              <a:t>53</a:t>
            </a:r>
            <a:r>
              <a:rPr lang="ja-JP" altLang="en-US" sz="1100" dirty="0">
                <a:solidFill>
                  <a:srgbClr val="C00000"/>
                </a:solidFill>
              </a:rPr>
              <a:t>万円</a:t>
            </a:r>
            <a:r>
              <a:rPr lang="ja-JP" altLang="en-US" sz="1100" dirty="0"/>
              <a:t>」です。</a:t>
            </a:r>
            <a:endParaRPr lang="en-US" altLang="ja-JP" sz="1100" dirty="0"/>
          </a:p>
          <a:p>
            <a:r>
              <a:rPr lang="ja-JP" altLang="en-US" sz="1100" dirty="0"/>
              <a:t>授業料免除者（全額、半額</a:t>
            </a:r>
            <a:r>
              <a:rPr lang="en-US" altLang="ja-JP" sz="1100" dirty="0"/>
              <a:t>､2/3,1/3 </a:t>
            </a:r>
            <a:r>
              <a:rPr lang="ja-JP" altLang="en-US" sz="1100" dirty="0"/>
              <a:t>免除）は実際の支払い金額（年額）を入力してください。</a:t>
            </a:r>
          </a:p>
          <a:p>
            <a:r>
              <a:rPr lang="ja-JP" altLang="en-US" sz="1100" dirty="0"/>
              <a:t>例）前期</a:t>
            </a:r>
            <a:r>
              <a:rPr lang="en-US" altLang="ja-JP" sz="1100" dirty="0"/>
              <a:t>Ⅰ</a:t>
            </a:r>
            <a:r>
              <a:rPr lang="ja-JP" altLang="en-US" sz="1100" dirty="0"/>
              <a:t>区分、後期</a:t>
            </a:r>
            <a:r>
              <a:rPr lang="en-US" altLang="ja-JP" sz="1100" dirty="0"/>
              <a:t>Ⅱ</a:t>
            </a:r>
            <a:r>
              <a:rPr lang="ja-JP" altLang="en-US" sz="1100" dirty="0"/>
              <a:t>区分の場合</a:t>
            </a:r>
          </a:p>
          <a:p>
            <a:r>
              <a:rPr lang="ja-JP" altLang="en-US" sz="1100" dirty="0"/>
              <a:t>前期</a:t>
            </a:r>
            <a:r>
              <a:rPr lang="en-US" altLang="ja-JP" sz="1100" dirty="0"/>
              <a:t>0</a:t>
            </a:r>
            <a:r>
              <a:rPr lang="ja-JP" altLang="en-US" sz="1100" dirty="0"/>
              <a:t>円</a:t>
            </a:r>
            <a:r>
              <a:rPr lang="en-US" altLang="ja-JP" sz="1100" dirty="0"/>
              <a:t>+</a:t>
            </a:r>
            <a:r>
              <a:rPr lang="ja-JP" altLang="en-US" sz="1100" dirty="0"/>
              <a:t>後期</a:t>
            </a:r>
            <a:r>
              <a:rPr lang="en-US" altLang="ja-JP" sz="1100" dirty="0"/>
              <a:t>89,300</a:t>
            </a:r>
            <a:r>
              <a:rPr lang="ja-JP" altLang="en-US" sz="1100" dirty="0"/>
              <a:t>円→</a:t>
            </a:r>
            <a:r>
              <a:rPr lang="en-US" altLang="ja-JP" sz="1100" dirty="0"/>
              <a:t>8</a:t>
            </a:r>
            <a:r>
              <a:rPr lang="ja-JP" altLang="en-US" sz="1100" dirty="0"/>
              <a:t>万円</a:t>
            </a:r>
          </a:p>
        </p:txBody>
      </p:sp>
      <p:sp>
        <p:nvSpPr>
          <p:cNvPr id="23" name="右中かっこ 22">
            <a:extLst>
              <a:ext uri="{FF2B5EF4-FFF2-40B4-BE49-F238E27FC236}">
                <a16:creationId xmlns:a16="http://schemas.microsoft.com/office/drawing/2014/main" id="{C0085421-547C-49C2-9917-D133C7D5188E}"/>
              </a:ext>
            </a:extLst>
          </p:cNvPr>
          <p:cNvSpPr/>
          <p:nvPr/>
        </p:nvSpPr>
        <p:spPr>
          <a:xfrm>
            <a:off x="6986354" y="4235113"/>
            <a:ext cx="116732" cy="800216"/>
          </a:xfrm>
          <a:prstGeom prst="rightBrace">
            <a:avLst/>
          </a:prstGeom>
          <a:ln w="952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 b="1"/>
          </a:p>
        </p:txBody>
      </p:sp>
      <p:sp>
        <p:nvSpPr>
          <p:cNvPr id="25" name="吹き出し: 線 24">
            <a:extLst>
              <a:ext uri="{FF2B5EF4-FFF2-40B4-BE49-F238E27FC236}">
                <a16:creationId xmlns:a16="http://schemas.microsoft.com/office/drawing/2014/main" id="{FC00284A-D152-46E5-A535-D9AF2CBDEC97}"/>
              </a:ext>
            </a:extLst>
          </p:cNvPr>
          <p:cNvSpPr/>
          <p:nvPr/>
        </p:nvSpPr>
        <p:spPr>
          <a:xfrm>
            <a:off x="4659769" y="5898586"/>
            <a:ext cx="7148894" cy="442035"/>
          </a:xfrm>
          <a:prstGeom prst="borderCallout1">
            <a:avLst>
              <a:gd name="adj1" fmla="val 52947"/>
              <a:gd name="adj2" fmla="val -36"/>
              <a:gd name="adj3" fmla="val 77354"/>
              <a:gd name="adj4" fmla="val -9708"/>
            </a:avLst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lIns="72000" tIns="36000" rIns="72000" bIns="36000" rtlCol="0" anchor="ctr">
            <a:spAutoFit/>
          </a:bodyPr>
          <a:lstStyle/>
          <a:p>
            <a:r>
              <a:rPr lang="ja-JP" altLang="en-US" sz="1200" dirty="0"/>
              <a:t>収支差が基準額（</a:t>
            </a:r>
            <a:r>
              <a:rPr lang="ja-JP" altLang="en-US" sz="1200" dirty="0">
                <a:solidFill>
                  <a:srgbClr val="C00000"/>
                </a:solidFill>
              </a:rPr>
              <a:t>学部 </a:t>
            </a:r>
            <a:r>
              <a:rPr lang="en-US" altLang="ja-JP" sz="1200" dirty="0">
                <a:solidFill>
                  <a:srgbClr val="C00000"/>
                </a:solidFill>
              </a:rPr>
              <a:t>36</a:t>
            </a:r>
            <a:r>
              <a:rPr lang="ja-JP" altLang="en-US" sz="1200" dirty="0">
                <a:solidFill>
                  <a:srgbClr val="C00000"/>
                </a:solidFill>
              </a:rPr>
              <a:t>万円・大学院 </a:t>
            </a:r>
            <a:r>
              <a:rPr lang="en-US" altLang="ja-JP" sz="1200" dirty="0">
                <a:solidFill>
                  <a:srgbClr val="C00000"/>
                </a:solidFill>
              </a:rPr>
              <a:t>45</a:t>
            </a:r>
            <a:r>
              <a:rPr lang="ja-JP" altLang="en-US" sz="1200" dirty="0">
                <a:solidFill>
                  <a:srgbClr val="C00000"/>
                </a:solidFill>
              </a:rPr>
              <a:t>万円</a:t>
            </a:r>
            <a:r>
              <a:rPr lang="ja-JP" altLang="en-US" sz="1200" dirty="0"/>
              <a:t>）</a:t>
            </a:r>
            <a:r>
              <a:rPr lang="ja-JP" altLang="en-US" sz="1200" u="sng" dirty="0">
                <a:solidFill>
                  <a:srgbClr val="FF0000"/>
                </a:solidFill>
              </a:rPr>
              <a:t>以上（</a:t>
            </a:r>
            <a:r>
              <a:rPr lang="en-US" altLang="ja-JP" sz="1200" u="sng" dirty="0">
                <a:solidFill>
                  <a:srgbClr val="FF0000"/>
                </a:solidFill>
              </a:rPr>
              <a:t>36</a:t>
            </a:r>
            <a:r>
              <a:rPr lang="ja-JP" altLang="en-US" sz="1200" u="sng" dirty="0">
                <a:solidFill>
                  <a:srgbClr val="FF0000"/>
                </a:solidFill>
              </a:rPr>
              <a:t>・</a:t>
            </a:r>
            <a:r>
              <a:rPr lang="en-US" altLang="ja-JP" sz="1200" u="sng" dirty="0">
                <a:solidFill>
                  <a:srgbClr val="FF0000"/>
                </a:solidFill>
              </a:rPr>
              <a:t>45</a:t>
            </a:r>
            <a:r>
              <a:rPr lang="ja-JP" altLang="en-US" sz="1200" u="sng" dirty="0">
                <a:solidFill>
                  <a:srgbClr val="FF0000"/>
                </a:solidFill>
              </a:rPr>
              <a:t>万円も含む）</a:t>
            </a:r>
            <a:r>
              <a:rPr lang="ja-JP" altLang="en-US" sz="1200" dirty="0"/>
              <a:t>だと、</a:t>
            </a:r>
            <a:r>
              <a:rPr lang="ja-JP" altLang="en-US" sz="1200" dirty="0">
                <a:solidFill>
                  <a:srgbClr val="C00000"/>
                </a:solidFill>
              </a:rPr>
              <a:t>次年度個別に面談</a:t>
            </a:r>
            <a:r>
              <a:rPr lang="ja-JP" altLang="en-US" sz="1200" dirty="0"/>
              <a:t>の対象となります。基準を</a:t>
            </a:r>
            <a:r>
              <a:rPr lang="ja-JP" altLang="en-US" sz="1200" dirty="0">
                <a:solidFill>
                  <a:srgbClr val="C00000"/>
                </a:solidFill>
              </a:rPr>
              <a:t>超えた場合は、計算間違いが無いか今一度ご確認</a:t>
            </a:r>
            <a:r>
              <a:rPr lang="ja-JP" altLang="en-US" sz="1200" dirty="0"/>
              <a:t>ください。</a:t>
            </a:r>
          </a:p>
        </p:txBody>
      </p:sp>
      <p:sp>
        <p:nvSpPr>
          <p:cNvPr id="26" name="吹き出し: 線 25">
            <a:extLst>
              <a:ext uri="{FF2B5EF4-FFF2-40B4-BE49-F238E27FC236}">
                <a16:creationId xmlns:a16="http://schemas.microsoft.com/office/drawing/2014/main" id="{361CF49C-E543-45F0-A8EC-CC7F2C001618}"/>
              </a:ext>
            </a:extLst>
          </p:cNvPr>
          <p:cNvSpPr/>
          <p:nvPr/>
        </p:nvSpPr>
        <p:spPr>
          <a:xfrm>
            <a:off x="4659769" y="609640"/>
            <a:ext cx="5660990" cy="241980"/>
          </a:xfrm>
          <a:prstGeom prst="borderCallout1">
            <a:avLst>
              <a:gd name="adj1" fmla="val 52947"/>
              <a:gd name="adj2" fmla="val -36"/>
              <a:gd name="adj3" fmla="val 67457"/>
              <a:gd name="adj4" fmla="val -7880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>
            <a:spAutoFit/>
          </a:bodyPr>
          <a:lstStyle/>
          <a:p>
            <a:r>
              <a:rPr lang="en-US" altLang="ja-JP" sz="1100" dirty="0"/>
              <a:t>1</a:t>
            </a:r>
            <a:r>
              <a:rPr lang="ja-JP" altLang="en-US" sz="1100" dirty="0"/>
              <a:t>年生等、本年度入学者は収入と支出は</a:t>
            </a:r>
            <a:r>
              <a:rPr lang="en-US" altLang="ja-JP" sz="1100" dirty="0"/>
              <a:t>8</a:t>
            </a:r>
            <a:r>
              <a:rPr lang="ja-JP" altLang="en-US" sz="1100" dirty="0"/>
              <a:t>か月（</a:t>
            </a:r>
            <a:r>
              <a:rPr lang="en-US" altLang="ja-JP" sz="1100" dirty="0"/>
              <a:t>4</a:t>
            </a:r>
            <a:r>
              <a:rPr lang="ja-JP" altLang="en-US" sz="1100" dirty="0"/>
              <a:t>月～</a:t>
            </a:r>
            <a:r>
              <a:rPr lang="en-US" altLang="ja-JP" sz="1100" dirty="0"/>
              <a:t>11</a:t>
            </a:r>
            <a:r>
              <a:rPr lang="ja-JP" altLang="en-US" sz="1100" dirty="0"/>
              <a:t>月分）で算出します。</a:t>
            </a: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797CBB25-397D-4B9D-AD3D-5E264C31DE02}"/>
              </a:ext>
            </a:extLst>
          </p:cNvPr>
          <p:cNvSpPr txBox="1"/>
          <p:nvPr/>
        </p:nvSpPr>
        <p:spPr>
          <a:xfrm>
            <a:off x="7220923" y="1315242"/>
            <a:ext cx="4780976" cy="749812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>
              <a:defRPr sz="11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/>
              <a:t>重複計上とならないように注意してください。</a:t>
            </a:r>
          </a:p>
          <a:p>
            <a:r>
              <a:rPr lang="ja-JP" altLang="en-US" dirty="0"/>
              <a:t>例）奨学金の入金をご家族が管理されており、奨学金から仕送りがある場合、 「</a:t>
            </a:r>
            <a:r>
              <a:rPr lang="en-US" altLang="ja-JP" dirty="0"/>
              <a:t>1)</a:t>
            </a:r>
            <a:r>
              <a:rPr lang="ja-JP" altLang="en-US" dirty="0"/>
              <a:t>家庭からの給付」 に「</a:t>
            </a:r>
            <a:r>
              <a:rPr lang="en-US" altLang="ja-JP" dirty="0"/>
              <a:t>2)</a:t>
            </a:r>
            <a:r>
              <a:rPr lang="ja-JP" altLang="en-US" dirty="0"/>
              <a:t>奨学金（</a:t>
            </a:r>
            <a:r>
              <a:rPr lang="en-US" altLang="ja-JP" dirty="0"/>
              <a:t>84</a:t>
            </a:r>
            <a:r>
              <a:rPr lang="ja-JP" altLang="en-US" dirty="0"/>
              <a:t>万円）」を計上して</a:t>
            </a:r>
            <a:r>
              <a:rPr lang="en-US" altLang="ja-JP" dirty="0"/>
              <a:t>144</a:t>
            </a:r>
            <a:r>
              <a:rPr lang="ja-JP" altLang="en-US" dirty="0"/>
              <a:t>万円（</a:t>
            </a:r>
            <a:r>
              <a:rPr lang="en-US" altLang="ja-JP" dirty="0"/>
              <a:t>60</a:t>
            </a:r>
            <a:r>
              <a:rPr lang="ja-JP" altLang="en-US" dirty="0"/>
              <a:t>万円</a:t>
            </a:r>
            <a:r>
              <a:rPr lang="en-US" altLang="ja-JP" dirty="0"/>
              <a:t>+84</a:t>
            </a:r>
            <a:r>
              <a:rPr lang="ja-JP" altLang="en-US" dirty="0"/>
              <a:t>万円）とすると重複計上となります。</a:t>
            </a:r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B79B79C9-AE14-4810-ABF2-824BEAEF8DA8}"/>
              </a:ext>
            </a:extLst>
          </p:cNvPr>
          <p:cNvSpPr txBox="1"/>
          <p:nvPr/>
        </p:nvSpPr>
        <p:spPr>
          <a:xfrm>
            <a:off x="7220923" y="4429593"/>
            <a:ext cx="4780976" cy="41125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ot="0" spcFirstLastPara="0" vertOverflow="overflow" horzOverflow="overflow" vert="horz" wrap="square" lIns="72000" tIns="36000" rIns="72000" bIns="36000" numCol="1" spcCol="0" rtlCol="0" fromWordArt="0" anchor="ctr" anchorCtr="0" forceAA="0" compatLnSpc="1">
            <a:prstTxWarp prst="textNoShape">
              <a:avLst/>
            </a:prstTxWarp>
            <a:spAutoFit/>
          </a:bodyPr>
          <a:lstStyle>
            <a:defPPr>
              <a:defRPr lang="ja-JP"/>
            </a:defPPr>
            <a:lvl1pPr>
              <a:defRPr sz="1100">
                <a:solidFill>
                  <a:schemeClr val="dk1"/>
                </a:solidFill>
              </a:defRPr>
            </a:lvl1pPr>
            <a:lvl2pPr>
              <a:defRPr>
                <a:solidFill>
                  <a:schemeClr val="dk1"/>
                </a:solidFill>
              </a:defRPr>
            </a:lvl2pPr>
            <a:lvl3pPr>
              <a:defRPr>
                <a:solidFill>
                  <a:schemeClr val="dk1"/>
                </a:solidFill>
              </a:defRPr>
            </a:lvl3pPr>
            <a:lvl4pPr>
              <a:defRPr>
                <a:solidFill>
                  <a:schemeClr val="dk1"/>
                </a:solidFill>
              </a:defRPr>
            </a:lvl4pPr>
            <a:lvl5pPr>
              <a:defRPr>
                <a:solidFill>
                  <a:schemeClr val="dk1"/>
                </a:solidFill>
              </a:defRPr>
            </a:lvl5pPr>
            <a:lvl6pPr>
              <a:defRPr>
                <a:solidFill>
                  <a:schemeClr val="dk1"/>
                </a:solidFill>
              </a:defRPr>
            </a:lvl6pPr>
            <a:lvl7pPr>
              <a:defRPr>
                <a:solidFill>
                  <a:schemeClr val="dk1"/>
                </a:solidFill>
              </a:defRPr>
            </a:lvl7pPr>
            <a:lvl8pPr>
              <a:defRPr>
                <a:solidFill>
                  <a:schemeClr val="dk1"/>
                </a:solidFill>
              </a:defRPr>
            </a:lvl8pPr>
            <a:lvl9pPr>
              <a:defRPr>
                <a:solidFill>
                  <a:schemeClr val="dk1"/>
                </a:solidFill>
              </a:defRPr>
            </a:lvl9pPr>
          </a:lstStyle>
          <a:p>
            <a:r>
              <a:rPr lang="ja-JP" altLang="en-US" dirty="0">
                <a:solidFill>
                  <a:srgbClr val="C00000"/>
                </a:solidFill>
              </a:rPr>
              <a:t>家賃等を月額で記入する誤り</a:t>
            </a:r>
            <a:r>
              <a:rPr lang="ja-JP" altLang="en-US" dirty="0"/>
              <a:t>が非常に多いです。</a:t>
            </a:r>
            <a:endParaRPr lang="en-US" altLang="ja-JP" dirty="0"/>
          </a:p>
          <a:p>
            <a:r>
              <a:rPr lang="ja-JP" altLang="en-US" dirty="0">
                <a:solidFill>
                  <a:schemeClr val="tx1"/>
                </a:solidFill>
              </a:rPr>
              <a:t>算出は年額</a:t>
            </a:r>
            <a:r>
              <a:rPr lang="ja-JP" altLang="en-US" dirty="0"/>
              <a:t>で行ってください。</a:t>
            </a:r>
          </a:p>
        </p:txBody>
      </p:sp>
      <p:sp>
        <p:nvSpPr>
          <p:cNvPr id="29" name="吹き出し: 線 28">
            <a:extLst>
              <a:ext uri="{FF2B5EF4-FFF2-40B4-BE49-F238E27FC236}">
                <a16:creationId xmlns:a16="http://schemas.microsoft.com/office/drawing/2014/main" id="{B1C0BDD4-D78C-4D71-9531-8893D17EFBED}"/>
              </a:ext>
            </a:extLst>
          </p:cNvPr>
          <p:cNvSpPr/>
          <p:nvPr/>
        </p:nvSpPr>
        <p:spPr>
          <a:xfrm>
            <a:off x="7220923" y="2524383"/>
            <a:ext cx="4780976" cy="241980"/>
          </a:xfrm>
          <a:prstGeom prst="borderCallout1">
            <a:avLst>
              <a:gd name="adj1" fmla="val 52947"/>
              <a:gd name="adj2" fmla="val -36"/>
              <a:gd name="adj3" fmla="val 58967"/>
              <a:gd name="adj4" fmla="val -6426"/>
            </a:avLst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lIns="72000" tIns="36000" rIns="72000" bIns="36000" rtlCol="0" anchor="ctr">
            <a:spAutoFit/>
          </a:bodyPr>
          <a:lstStyle/>
          <a:p>
            <a:r>
              <a:rPr lang="ja-JP" altLang="en-US" sz="1100" dirty="0"/>
              <a:t>日本学生支援機構　給付奨学金受給の場合はここに計上してください。</a:t>
            </a:r>
          </a:p>
        </p:txBody>
      </p:sp>
    </p:spTree>
    <p:extLst>
      <p:ext uri="{BB962C8B-B14F-4D97-AF65-F5344CB8AC3E}">
        <p14:creationId xmlns:p14="http://schemas.microsoft.com/office/powerpoint/2010/main" val="196208308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/>
      <a:bodyPr lIns="72000" tIns="36000" rIns="72000" bIns="36000" rtlCol="0" anchor="ctr">
        <a:spAutoFit/>
      </a:bodyPr>
      <a:lstStyle>
        <a:defPPr algn="l">
          <a:defRPr sz="1100" dirty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524</Words>
  <Application>Microsoft Office PowerPoint</Application>
  <PresentationFormat>ワイド画面</PresentationFormat>
  <Paragraphs>62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学生留学担当</dc:creator>
  <cp:lastModifiedBy>soda</cp:lastModifiedBy>
  <cp:revision>17</cp:revision>
  <dcterms:created xsi:type="dcterms:W3CDTF">2022-01-07T00:15:30Z</dcterms:created>
  <dcterms:modified xsi:type="dcterms:W3CDTF">2023-01-19T07:32:47Z</dcterms:modified>
</cp:coreProperties>
</file>